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309" r:id="rId3"/>
    <p:sldId id="348" r:id="rId4"/>
    <p:sldId id="347" r:id="rId5"/>
    <p:sldId id="342" r:id="rId6"/>
    <p:sldId id="353" r:id="rId7"/>
    <p:sldId id="343" r:id="rId8"/>
    <p:sldId id="349" r:id="rId9"/>
    <p:sldId id="350" r:id="rId10"/>
    <p:sldId id="351" r:id="rId11"/>
    <p:sldId id="352" r:id="rId12"/>
    <p:sldId id="345" r:id="rId13"/>
    <p:sldId id="344" r:id="rId14"/>
    <p:sldId id="27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005C3E"/>
    <a:srgbClr val="3FAF6F"/>
    <a:srgbClr val="2A754A"/>
    <a:srgbClr val="FFB81C"/>
    <a:srgbClr val="E87722"/>
    <a:srgbClr val="E4002B"/>
    <a:srgbClr val="DF1995"/>
    <a:srgbClr val="6D2077"/>
    <a:srgbClr val="007A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98" y="-84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D11830E3-D520-499E-B585-21C01577A13D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134951F0-6E2E-49EC-9F25-EE0AA4A9C204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F4702969-83F7-48C2-9ECA-8E43BD5EF737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E342C208-3115-4DBD-9114-0B8D59D365E1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587A1278-EE95-4AC7-861D-E834167B41F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1E5854D7-8F4E-48D8-A952-90FE29B5E2C4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5CBCADE-D924-4152-B5BC-9A31DAE31655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A2561617-8963-4242-9531-8D628AF0173C}" type="slidenum">
              <a:rPr lang="en-AU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24D93678-8C73-40AE-B009-C35CF91FBCBA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9DE4AD0-0A69-49F9-8AEE-A0B86116A74B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66C5F79B-5943-4E11-8723-925FAF46B8D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4E2522EF-23C8-4CFF-BB6E-72792D3AB2E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68B3BDC-8683-43AD-8034-E74997EE624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FC5CE32E-49CE-4709-BAD5-8C2A85040E3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4C6CC18-7C41-420C-A026-3139FBA279B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 smtClean="0"/>
              <a:t>Presentation title  |  Presenter name  |  Page </a:t>
            </a:r>
            <a:fld id="{9438EBDE-86EA-4B02-9903-C0F010044C90}" type="slidenum">
              <a:rPr lang="en-AU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EMU Value-Added Catalogue (</a:t>
            </a:r>
            <a:r>
              <a:rPr lang="en-AU" dirty="0" err="1" smtClean="0"/>
              <a:t>EVACat</a:t>
            </a:r>
            <a:r>
              <a:rPr lang="en-AU" dirty="0" smtClean="0"/>
              <a:t>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&amp; space Science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Nick Seymour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Future Fellow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29 May 2012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Content Placeholder 4" descr="1991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4" r="8044"/>
          <a:stretch>
            <a:fillRect/>
          </a:stretch>
        </p:blipFill>
        <p:spPr>
          <a:xfrm>
            <a:off x="247239" y="369889"/>
            <a:ext cx="5145913" cy="344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EMU in 3D – statistical redshifts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Provide estimates of redshifts, or lower limits, with well </a:t>
            </a:r>
            <a:r>
              <a:rPr lang="en-US" dirty="0" err="1"/>
              <a:t>characterised</a:t>
            </a:r>
            <a:r>
              <a:rPr lang="en-US" dirty="0"/>
              <a:t> uncertainties and reliabilities for all 70 million EMU sources.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Methods to </a:t>
            </a:r>
            <a:r>
              <a:rPr lang="en-US" dirty="0" smtClean="0"/>
              <a:t>test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Classical </a:t>
            </a:r>
            <a:r>
              <a:rPr lang="en-US" dirty="0"/>
              <a:t>template </a:t>
            </a:r>
            <a:r>
              <a:rPr lang="en-US" dirty="0" smtClean="0"/>
              <a:t>fitting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Machine </a:t>
            </a:r>
            <a:r>
              <a:rPr lang="en-US" dirty="0"/>
              <a:t>learning</a:t>
            </a:r>
          </a:p>
          <a:p>
            <a:pPr lvl="4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nearest </a:t>
            </a:r>
            <a:r>
              <a:rPr lang="en-US" dirty="0" err="1"/>
              <a:t>neighbour</a:t>
            </a:r>
            <a:r>
              <a:rPr lang="en-US" dirty="0"/>
              <a:t> (</a:t>
            </a:r>
            <a:r>
              <a:rPr lang="en-US" dirty="0" err="1"/>
              <a:t>kNN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Self-</a:t>
            </a:r>
            <a:r>
              <a:rPr lang="en-US" dirty="0" err="1"/>
              <a:t>organised</a:t>
            </a:r>
            <a:r>
              <a:rPr lang="en-US" dirty="0"/>
              <a:t> map (SOM)</a:t>
            </a:r>
          </a:p>
          <a:p>
            <a:pPr lvl="4"/>
            <a:r>
              <a:rPr lang="en-US" dirty="0"/>
              <a:t>Gaussian Process (GP)</a:t>
            </a:r>
          </a:p>
          <a:p>
            <a:pPr lvl="4"/>
            <a:r>
              <a:rPr lang="en-US" dirty="0"/>
              <a:t>Self </a:t>
            </a:r>
            <a:r>
              <a:rPr lang="en-US" dirty="0" smtClean="0"/>
              <a:t>Vector</a:t>
            </a:r>
            <a:endParaRPr lang="en-US" dirty="0"/>
          </a:p>
          <a:p>
            <a:pPr marL="756000" lvl="4"/>
            <a:r>
              <a:rPr lang="en-US" dirty="0">
                <a:solidFill>
                  <a:schemeClr val="tx1"/>
                </a:solidFill>
              </a:rPr>
              <a:t>Mean/median of all methods</a:t>
            </a:r>
          </a:p>
          <a:p>
            <a:pPr marL="5949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8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EMU in 3D – statistical redshifts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363" y="888922"/>
            <a:ext cx="8460000" cy="5627765"/>
          </a:xfrm>
        </p:spPr>
        <p:txBody>
          <a:bodyPr/>
          <a:lstStyle/>
          <a:p>
            <a:pPr marL="594900" lvl="1" indent="-342900">
              <a:buFont typeface="Arial"/>
              <a:buChar char="•"/>
            </a:pPr>
            <a:r>
              <a:rPr lang="en-US" dirty="0" smtClean="0"/>
              <a:t>Testing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Idea is not to find the `best’ method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Include radio properties (flux, spectral index, </a:t>
            </a:r>
            <a:r>
              <a:rPr lang="en-US" dirty="0" err="1"/>
              <a:t>polarisation</a:t>
            </a:r>
            <a:r>
              <a:rPr lang="en-US" dirty="0"/>
              <a:t> etc.)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Machine learning may work better with fewer, more heterogeneous data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Template </a:t>
            </a:r>
            <a:r>
              <a:rPr lang="en-US" dirty="0" err="1"/>
              <a:t>fiting</a:t>
            </a:r>
            <a:r>
              <a:rPr lang="en-US" dirty="0"/>
              <a:t> may give derived parameters, e.g. SFR, </a:t>
            </a:r>
            <a:r>
              <a:rPr lang="en-US" dirty="0" smtClean="0"/>
              <a:t>extinction</a:t>
            </a:r>
          </a:p>
          <a:p>
            <a:pPr marL="594900" lvl="1" indent="-342900">
              <a:buFont typeface="Arial"/>
              <a:buChar char="•"/>
            </a:pPr>
            <a:r>
              <a:rPr lang="en-US" dirty="0" err="1" smtClean="0"/>
              <a:t>EVACat</a:t>
            </a:r>
            <a:r>
              <a:rPr lang="en-US" dirty="0" smtClean="0"/>
              <a:t>: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Ultimately modular, automated code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Rerun as new ancillary data becomes available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/>
              <a:t>Update </a:t>
            </a:r>
            <a:r>
              <a:rPr lang="en-US" dirty="0" err="1" smtClean="0"/>
              <a:t>EVACat</a:t>
            </a:r>
            <a:endParaRPr lang="en-US" dirty="0" smtClean="0"/>
          </a:p>
          <a:p>
            <a:pPr marL="594900" lvl="1" indent="-342900">
              <a:buFont typeface="Arial"/>
              <a:buChar char="•"/>
            </a:pPr>
            <a:r>
              <a:rPr lang="en-US" dirty="0" smtClean="0"/>
              <a:t>3 test fields: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COSMOS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GAMA + </a:t>
            </a:r>
            <a:r>
              <a:rPr lang="en-US" dirty="0" err="1" smtClean="0"/>
              <a:t>WiggleZ</a:t>
            </a:r>
            <a:endParaRPr lang="en-US" dirty="0" smtClean="0"/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ATLAS DR3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 smtClean="0"/>
              <a:t>More spectra in ATLAS fields</a:t>
            </a:r>
          </a:p>
        </p:txBody>
      </p:sp>
    </p:spTree>
    <p:extLst>
      <p:ext uri="{BB962C8B-B14F-4D97-AF65-F5344CB8AC3E}">
        <p14:creationId xmlns:p14="http://schemas.microsoft.com/office/powerpoint/2010/main" xmlns="" val="909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Determine which data products included with which release?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Differentiate between data just cross-matched and then data derived (e.g. diff between FLASH flux and EMU/FLASH spectral index).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Updates to draft memo: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5" lvl="1" indent="0">
              <a:buNone/>
            </a:pPr>
            <a:r>
              <a:rPr lang="en-AU" sz="1600" dirty="0" smtClean="0"/>
              <a:t>What </a:t>
            </a:r>
            <a:r>
              <a:rPr lang="en-AU" sz="1600" dirty="0"/>
              <a:t>is our data </a:t>
            </a:r>
            <a:r>
              <a:rPr lang="en-AU" sz="1600" dirty="0" smtClean="0"/>
              <a:t>policy?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- how long do we keep data for ourselves?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- inclusion of data products depends on timing/data policies of other groups </a:t>
            </a:r>
          </a:p>
          <a:p>
            <a:pPr marL="1175" lvl="1" indent="0">
              <a:buNone/>
            </a:pPr>
            <a:endParaRPr lang="en-AU" sz="1600" dirty="0"/>
          </a:p>
          <a:p>
            <a:pPr marL="1175" lvl="1" indent="0">
              <a:buNone/>
            </a:pPr>
            <a:r>
              <a:rPr lang="en-AU" sz="1600" dirty="0" smtClean="0"/>
              <a:t>How do we make new images with single-dish data available?</a:t>
            </a:r>
          </a:p>
          <a:p>
            <a:pPr marL="1175" lvl="1" indent="0">
              <a:buNone/>
            </a:pPr>
            <a:endParaRPr lang="en-AU" sz="1600" dirty="0"/>
          </a:p>
          <a:p>
            <a:pPr marL="1175" lvl="1" indent="0">
              <a:buNone/>
            </a:pPr>
            <a:r>
              <a:rPr lang="en-AU" sz="1600" dirty="0" smtClean="0"/>
              <a:t>How </a:t>
            </a:r>
            <a:r>
              <a:rPr lang="en-AU" sz="1600" dirty="0"/>
              <a:t>will we coordinate with other surveys</a:t>
            </a:r>
            <a:r>
              <a:rPr lang="en-AU" sz="1600" dirty="0" smtClean="0"/>
              <a:t>?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- does EMU require products which are not in the default plan of other projects (e.g. low SNR polarisation measurements?)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- same policy for EMU/POSSUM/WALLABY/FLASH?</a:t>
            </a:r>
          </a:p>
          <a:p>
            <a:pPr marL="1175" lvl="1" indent="0">
              <a:buNone/>
            </a:pPr>
            <a:r>
              <a:rPr lang="en-AU" sz="1600" dirty="0" smtClean="0"/>
              <a:t>		- lag between catalogue completion and release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	- email EMU publication policy to Bryan</a:t>
            </a:r>
          </a:p>
          <a:p>
            <a:pPr marL="1175" lvl="1" indent="0">
              <a:buNone/>
            </a:pPr>
            <a:r>
              <a:rPr lang="en-AU" sz="1600" dirty="0"/>
              <a:t>	</a:t>
            </a:r>
            <a:r>
              <a:rPr lang="en-AU" sz="1600" dirty="0" smtClean="0"/>
              <a:t>	- EMU ASKAP = Level 6 = EMU Basic/Public/Initial Catalogue</a:t>
            </a:r>
            <a:endParaRPr lang="en-AU" sz="1600" dirty="0"/>
          </a:p>
          <a:p>
            <a:pPr marL="1175" lvl="1" indent="0">
              <a:buNone/>
            </a:pPr>
            <a:r>
              <a:rPr lang="en-AU" sz="2400" dirty="0" smtClean="0"/>
              <a:t>	</a:t>
            </a:r>
            <a:endParaRPr lang="en-AU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Discussion: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0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999" y="3712540"/>
            <a:ext cx="4650173" cy="15300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CASS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Nick Seymour</a:t>
            </a:r>
            <a:br>
              <a:rPr lang="en-US" dirty="0" smtClean="0"/>
            </a:br>
            <a:r>
              <a:rPr lang="en-US" dirty="0" smtClean="0"/>
              <a:t>Future Fellow</a:t>
            </a:r>
          </a:p>
          <a:p>
            <a:pPr lvl="2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</a:t>
            </a:r>
            <a:r>
              <a:rPr lang="en-US" dirty="0"/>
              <a:t>293 724 284</a:t>
            </a:r>
            <a:endParaRPr lang="en-US" dirty="0" smtClean="0"/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</a:t>
            </a:r>
            <a:r>
              <a:rPr lang="en-US" dirty="0" err="1" smtClean="0"/>
              <a:t>nicholas.seymour@csiro.au</a:t>
            </a:r>
            <a:endParaRPr lang="en-US" dirty="0" smtClean="0"/>
          </a:p>
          <a:p>
            <a:pPr lvl="2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</a:t>
            </a:r>
            <a:r>
              <a:rPr lang="en-US" dirty="0"/>
              <a:t>http://</a:t>
            </a:r>
            <a:r>
              <a:rPr lang="en-US" dirty="0" err="1"/>
              <a:t>www.atnf.csiro.au</a:t>
            </a:r>
            <a:r>
              <a:rPr lang="en-US" dirty="0"/>
              <a:t>/people/</a:t>
            </a:r>
            <a:r>
              <a:rPr lang="en-US" dirty="0" err="1"/>
              <a:t>Nick.Seymour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&amp; Space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400" dirty="0" smtClean="0"/>
              <a:t>Basic EMU data</a:t>
            </a:r>
            <a:r>
              <a:rPr lang="en-AU" sz="2400" dirty="0"/>
              <a:t> </a:t>
            </a:r>
            <a:r>
              <a:rPr lang="en-AU" sz="2400" dirty="0" smtClean="0"/>
              <a:t>products (Level 5) released immediately to the public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Over-view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EMU Sydney 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4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400" dirty="0" smtClean="0"/>
              <a:t>Basic EMU data</a:t>
            </a:r>
            <a:r>
              <a:rPr lang="en-AU" sz="2400" dirty="0"/>
              <a:t> </a:t>
            </a:r>
            <a:r>
              <a:rPr lang="en-AU" sz="2400" dirty="0" smtClean="0"/>
              <a:t>products (</a:t>
            </a:r>
            <a:r>
              <a:rPr lang="en-AU" sz="2400" dirty="0"/>
              <a:t>Level 5</a:t>
            </a:r>
            <a:r>
              <a:rPr lang="en-AU" sz="2400" dirty="0" smtClean="0"/>
              <a:t>) released immediately to the public (EMU Data Requirements v2):</a:t>
            </a:r>
          </a:p>
          <a:p>
            <a:pPr lvl="2"/>
            <a:r>
              <a:rPr lang="en-AU" sz="2400" dirty="0" smtClean="0"/>
              <a:t>UV data (all 4 stokes and all 300? channels)</a:t>
            </a:r>
          </a:p>
          <a:p>
            <a:pPr lvl="2"/>
            <a:r>
              <a:rPr lang="en-AU" sz="2400" dirty="0" smtClean="0"/>
              <a:t>Image data (Stokes-I and next 2 Taylor series terms, Residual, Coverage, PSFs plus meta data, Mask Image)</a:t>
            </a:r>
          </a:p>
          <a:p>
            <a:pPr lvl="2"/>
            <a:r>
              <a:rPr lang="en-AU" sz="2400" dirty="0" smtClean="0"/>
              <a:t>Component Catalogue (unique IAU identifier, RA &amp; </a:t>
            </a:r>
            <a:r>
              <a:rPr lang="en-AU" sz="2400" dirty="0" err="1" smtClean="0"/>
              <a:t>dec.</a:t>
            </a:r>
            <a:r>
              <a:rPr lang="en-AU" sz="2400" dirty="0" smtClean="0"/>
              <a:t> of peak, error on RA &amp; </a:t>
            </a:r>
            <a:r>
              <a:rPr lang="en-AU" sz="2400" dirty="0" err="1" smtClean="0"/>
              <a:t>dec.</a:t>
            </a:r>
            <a:r>
              <a:rPr lang="en-AU" sz="2400" dirty="0" smtClean="0"/>
              <a:t>, total/peak flux, total/peak spectral index, spectral index curvature, parameters of Gaussian fit, dynamic link to postage stamp server)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Over-view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4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400" dirty="0" smtClean="0"/>
              <a:t>Basic EMU data</a:t>
            </a:r>
            <a:r>
              <a:rPr lang="en-AU" sz="2400" dirty="0"/>
              <a:t> </a:t>
            </a:r>
            <a:r>
              <a:rPr lang="en-AU" sz="2400" dirty="0" smtClean="0"/>
              <a:t>products (Level 5) released immediately to the public</a:t>
            </a:r>
          </a:p>
          <a:p>
            <a:pPr lvl="1"/>
            <a:r>
              <a:rPr lang="en-AU" sz="2400" dirty="0" smtClean="0"/>
              <a:t>EMU is committed to releasing a ``value-added’’ catalogue to the public (multi-</a:t>
            </a:r>
            <a:r>
              <a:rPr lang="en-AU" sz="2400" dirty="0" err="1" smtClean="0"/>
              <a:t>λ</a:t>
            </a:r>
            <a:r>
              <a:rPr lang="en-AU" sz="2400" dirty="0" smtClean="0"/>
              <a:t> and derived products)</a:t>
            </a:r>
          </a:p>
          <a:p>
            <a:pPr lvl="1"/>
            <a:r>
              <a:rPr lang="en-AU" sz="2400" dirty="0" smtClean="0"/>
              <a:t>VO accessible and to be hosted by ICRAR (and elsewhere?)</a:t>
            </a:r>
          </a:p>
          <a:p>
            <a:pPr lvl="1"/>
            <a:r>
              <a:rPr lang="en-AU" sz="2400" dirty="0" smtClean="0"/>
              <a:t>Each release to be well documented (journal paper for first release)</a:t>
            </a:r>
          </a:p>
          <a:p>
            <a:pPr lvl="1"/>
            <a:r>
              <a:rPr lang="en-AU" sz="2400" dirty="0" smtClean="0"/>
              <a:t>Test with ATLAS DR3 (and maybe survey with BETA or ASKAP18)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Over-view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4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400" dirty="0" smtClean="0"/>
              <a:t>Multiple host locations?</a:t>
            </a:r>
          </a:p>
          <a:p>
            <a:pPr lvl="1"/>
            <a:r>
              <a:rPr lang="en-AU" sz="2400" dirty="0" smtClean="0"/>
              <a:t>Timing of releases compared to fraction of survey complete?</a:t>
            </a:r>
          </a:p>
          <a:p>
            <a:pPr lvl="1"/>
            <a:r>
              <a:rPr lang="en-AU" sz="2400" dirty="0"/>
              <a:t>Which data products will we </a:t>
            </a:r>
            <a:r>
              <a:rPr lang="en-AU" sz="2400" dirty="0" smtClean="0"/>
              <a:t>include? </a:t>
            </a:r>
          </a:p>
          <a:p>
            <a:pPr lvl="1"/>
            <a:r>
              <a:rPr lang="en-AU" sz="2400" dirty="0"/>
              <a:t>W</a:t>
            </a:r>
            <a:r>
              <a:rPr lang="en-AU" sz="2400" dirty="0" smtClean="0"/>
              <a:t>hat </a:t>
            </a:r>
            <a:r>
              <a:rPr lang="en-AU" sz="2400" dirty="0"/>
              <a:t>is our data </a:t>
            </a:r>
            <a:r>
              <a:rPr lang="en-AU" sz="2400" dirty="0" smtClean="0"/>
              <a:t>policy? </a:t>
            </a:r>
          </a:p>
          <a:p>
            <a:pPr lvl="1"/>
            <a:r>
              <a:rPr lang="en-AU" sz="2400" dirty="0"/>
              <a:t>H</a:t>
            </a:r>
            <a:r>
              <a:rPr lang="en-AU" sz="2400" dirty="0" smtClean="0"/>
              <a:t>ow </a:t>
            </a:r>
            <a:r>
              <a:rPr lang="en-AU" sz="2400" dirty="0"/>
              <a:t>will we coordinate with other surveys?</a:t>
            </a:r>
          </a:p>
          <a:p>
            <a:pPr lvl="1"/>
            <a:endParaRPr lang="en-AU" sz="2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err="1" smtClean="0"/>
              <a:t>EVACat</a:t>
            </a:r>
            <a:r>
              <a:rPr lang="en-AU" dirty="0" smtClean="0"/>
              <a:t> Open Questions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7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XID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71520">
            <a:off x="1820898" y="2525483"/>
            <a:ext cx="463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  <a:lumOff val="50000"/>
                    <a:alpha val="36000"/>
                  </a:schemeClr>
                </a:solidFill>
              </a:rPr>
              <a:t>DRAFT</a:t>
            </a:r>
          </a:p>
        </p:txBody>
      </p:sp>
      <p:pic>
        <p:nvPicPr>
          <p:cNvPr id="4" name="Content Placeholder 3" descr="table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79" r="-6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534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1_straw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189" b="-1018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Straw-man Plan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71520">
            <a:off x="1820898" y="2525483"/>
            <a:ext cx="463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  <a:lumOff val="50000"/>
                    <a:alpha val="36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xmlns="" val="3110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EMU in 3D – statistical redshifts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4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EMU in 3D – statistical redshifts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EMU Sydney </a:t>
            </a:r>
            <a:r>
              <a:rPr lang="en-AU" dirty="0" smtClean="0"/>
              <a:t>Meeting | Nick Seymour |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 descr="1991_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8" b="2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457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acat">
  <a:themeElements>
    <a:clrScheme name="CSIRO Teal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2DCCD3"/>
      </a:accent1>
      <a:accent2>
        <a:srgbClr val="007377"/>
      </a:accent2>
      <a:accent3>
        <a:srgbClr val="00A9CE"/>
      </a:accent3>
      <a:accent4>
        <a:srgbClr val="00313C"/>
      </a:accent4>
      <a:accent5>
        <a:srgbClr val="78BE20"/>
      </a:accent5>
      <a:accent6>
        <a:srgbClr val="4A7729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evacat</Template>
  <TotalTime>1</TotalTime>
  <Words>559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evacat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Lawrence Rudnick</dc:creator>
  <cp:lastModifiedBy>Lawrence Rudnick</cp:lastModifiedBy>
  <cp:revision>1</cp:revision>
  <dcterms:created xsi:type="dcterms:W3CDTF">2012-10-10T21:09:40Z</dcterms:created>
  <dcterms:modified xsi:type="dcterms:W3CDTF">2012-10-10T21:10:40Z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