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1" r:id="rId2"/>
    <p:sldId id="458" r:id="rId3"/>
    <p:sldId id="527" r:id="rId4"/>
    <p:sldId id="513" r:id="rId5"/>
    <p:sldId id="526" r:id="rId6"/>
    <p:sldId id="541" r:id="rId7"/>
    <p:sldId id="539" r:id="rId8"/>
    <p:sldId id="487" r:id="rId9"/>
    <p:sldId id="531" r:id="rId10"/>
    <p:sldId id="524" r:id="rId11"/>
    <p:sldId id="525" r:id="rId12"/>
    <p:sldId id="490" r:id="rId13"/>
    <p:sldId id="491" r:id="rId14"/>
    <p:sldId id="516" r:id="rId15"/>
    <p:sldId id="512" r:id="rId16"/>
    <p:sldId id="493" r:id="rId17"/>
    <p:sldId id="538" r:id="rId18"/>
    <p:sldId id="532" r:id="rId19"/>
    <p:sldId id="522" r:id="rId20"/>
    <p:sldId id="360" r:id="rId21"/>
    <p:sldId id="540" r:id="rId22"/>
    <p:sldId id="494" r:id="rId23"/>
    <p:sldId id="508" r:id="rId24"/>
    <p:sldId id="507" r:id="rId25"/>
    <p:sldId id="533" r:id="rId26"/>
    <p:sldId id="534" r:id="rId27"/>
    <p:sldId id="535" r:id="rId28"/>
    <p:sldId id="536" r:id="rId29"/>
    <p:sldId id="529" r:id="rId30"/>
    <p:sldId id="530" r:id="rId31"/>
    <p:sldId id="537" r:id="rId32"/>
    <p:sldId id="523" r:id="rId33"/>
    <p:sldId id="511" r:id="rId34"/>
    <p:sldId id="521" r:id="rId35"/>
    <p:sldId id="51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E6193-3A97-8248-8E54-3879F5D3B0EB}">
          <p14:sldIdLst>
            <p14:sldId id="261"/>
          </p14:sldIdLst>
        </p14:section>
        <p14:section name="Untitled Section" id="{62BA1309-AE42-D447-B1A9-8811045BF839}">
          <p14:sldIdLst>
            <p14:sldId id="458"/>
            <p14:sldId id="527"/>
            <p14:sldId id="513"/>
            <p14:sldId id="526"/>
            <p14:sldId id="541"/>
            <p14:sldId id="539"/>
            <p14:sldId id="487"/>
            <p14:sldId id="531"/>
            <p14:sldId id="524"/>
            <p14:sldId id="525"/>
            <p14:sldId id="490"/>
            <p14:sldId id="491"/>
            <p14:sldId id="516"/>
            <p14:sldId id="512"/>
            <p14:sldId id="493"/>
            <p14:sldId id="538"/>
            <p14:sldId id="532"/>
            <p14:sldId id="522"/>
            <p14:sldId id="360"/>
            <p14:sldId id="540"/>
            <p14:sldId id="494"/>
            <p14:sldId id="508"/>
            <p14:sldId id="507"/>
            <p14:sldId id="533"/>
            <p14:sldId id="534"/>
            <p14:sldId id="535"/>
            <p14:sldId id="536"/>
            <p14:sldId id="529"/>
            <p14:sldId id="530"/>
            <p14:sldId id="537"/>
            <p14:sldId id="523"/>
            <p14:sldId id="511"/>
            <p14:sldId id="521"/>
            <p14:sldId id="5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58" autoAdjust="0"/>
    <p:restoredTop sz="77745" autoAdjust="0"/>
  </p:normalViewPr>
  <p:slideViewPr>
    <p:cSldViewPr showGuides="1">
      <p:cViewPr varScale="1">
        <p:scale>
          <a:sx n="97" d="100"/>
          <a:sy n="97" d="100"/>
        </p:scale>
        <p:origin x="976" y="192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58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23/5/19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23/5/19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6261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694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16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22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73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342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32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48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977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824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113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621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228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379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3458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759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8274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49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95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378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31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11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717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01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92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60000" y="1276350"/>
            <a:ext cx="8459999" cy="45556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2000" marR="0" lvl="1" indent="-12500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chemeClr val="dk1"/>
              </a:buClr>
              <a:buSzPct val="100000"/>
              <a:buFont typeface="Noto Sans Symbols"/>
              <a:buChar char="∙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03238" marR="0" lvl="2" indent="-134937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rgbClr val="484647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55650" marR="0" lvl="3" indent="-13335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rgbClr val="484647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08000" marR="0" lvl="4" indent="-14440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56000" marR="0" lvl="5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56000" marR="0" lvl="6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56000" marR="0" lvl="7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56000" marR="0" lvl="8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60362" y="270000"/>
            <a:ext cx="8459999" cy="893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Clr>
                <a:schemeClr val="accent2"/>
              </a:buClr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563"/>
              </a:spcAft>
              <a:buClr>
                <a:schemeClr val="accent2"/>
              </a:buClr>
              <a:buFont typeface="Noto Sans Symbols"/>
              <a:buNone/>
              <a:defRPr sz="22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03238" marR="0" lvl="2" indent="-261937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rgbClr val="484647"/>
              </a:buClr>
              <a:buFont typeface="Arial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55650" marR="0" lvl="3" indent="-26035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rgbClr val="484647"/>
              </a:buClr>
              <a:buFont typeface="Arial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08000" marR="0" lvl="4" indent="-25870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chemeClr val="accent2"/>
              </a:buClr>
              <a:buFont typeface="Arial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56000" marR="0" lvl="5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56000" marR="0" lvl="6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56000" marR="0" lvl="7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56000" marR="0" lvl="8" indent="-133699" algn="l" rtl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dk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60362" y="6516687"/>
            <a:ext cx="6119811" cy="107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99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  <p:sldLayoutId id="2147483683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320" y="3201771"/>
            <a:ext cx="9073008" cy="1080000"/>
          </a:xfrm>
        </p:spPr>
        <p:txBody>
          <a:bodyPr>
            <a:normAutofit/>
          </a:bodyPr>
          <a:lstStyle/>
          <a:p>
            <a:r>
              <a:rPr lang="en-AU" sz="3200" dirty="0"/>
              <a:t>ASKAP polarisation calibration and characterisation:</a:t>
            </a:r>
            <a:br>
              <a:rPr lang="en-AU" sz="3200" dirty="0"/>
            </a:br>
            <a:r>
              <a:rPr lang="en-AU" sz="3200" dirty="0"/>
              <a:t>The state of play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CSIRO Astronomy and Space Science, Perth astrophysics group 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 bwMode="auto">
          <a:xfrm>
            <a:off x="360363" y="4700964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Craig Anderson 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| Bolton Fellow | CSIRO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 bwMode="auto">
          <a:xfrm>
            <a:off x="360363" y="5013640"/>
            <a:ext cx="80422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POSSUM busy week, May  2019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2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XY-phase </a:t>
            </a:r>
            <a:r>
              <a:rPr lang="en-AU" sz="2800" dirty="0" err="1"/>
              <a:t>cal</a:t>
            </a:r>
            <a:r>
              <a:rPr lang="en-AU" sz="2800" dirty="0"/>
              <a:t> directly via beamforming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6955F-B7D1-4142-A945-ECB8D9FA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17152"/>
            <a:ext cx="6147638" cy="558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XY-phase </a:t>
            </a:r>
            <a:r>
              <a:rPr lang="en-AU" sz="2800" dirty="0" err="1"/>
              <a:t>cal</a:t>
            </a:r>
            <a:r>
              <a:rPr lang="en-AU" sz="2800" dirty="0"/>
              <a:t> directly via beamforming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6955F-B7D1-4142-A945-ECB8D9FA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0881"/>
            <a:ext cx="4091385" cy="3719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066F4E-B1AE-BC4A-9174-08D7B15AE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60" y="1700808"/>
            <a:ext cx="7621190" cy="406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i="1" dirty="0"/>
              <a:t>Uncalibrated</a:t>
            </a:r>
            <a:r>
              <a:rPr lang="en-AU" sz="2800" dirty="0"/>
              <a:t> on-axis leakages, post beamforming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5A8BE-71C5-0745-8DE1-80DDA05B2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" y="1628800"/>
            <a:ext cx="9008063" cy="434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A0C16-3A5E-0E4C-9C4F-5A42CCC5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08" y="1196752"/>
            <a:ext cx="3385492" cy="4627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F9860-EE4F-724A-BFD9-32F6C2272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" y="718142"/>
            <a:ext cx="5822734" cy="6046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DB7F6-C0E1-A34D-800E-92607C1669CC}"/>
              </a:ext>
            </a:extLst>
          </p:cNvPr>
          <p:cNvSpPr txBox="1"/>
          <p:nvPr/>
        </p:nvSpPr>
        <p:spPr>
          <a:xfrm>
            <a:off x="179512" y="97561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</a:t>
            </a: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Lenc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Heald</a:t>
            </a:r>
            <a:r>
              <a:rPr lang="en-US" dirty="0">
                <a:solidFill>
                  <a:schemeClr val="bg1"/>
                </a:solidFill>
              </a:rPr>
              <a:t>, Anderson, </a:t>
            </a:r>
            <a:r>
              <a:rPr lang="en-US" dirty="0" err="1">
                <a:solidFill>
                  <a:schemeClr val="bg1"/>
                </a:solidFill>
              </a:rPr>
              <a:t>Gaensler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6B8E64-B3F8-9843-993B-D3F6AC28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2257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Pol data quality (post-on-axis </a:t>
            </a:r>
            <a:r>
              <a:rPr lang="en-AU" sz="2800" dirty="0" err="1"/>
              <a:t>cal</a:t>
            </a:r>
            <a:r>
              <a:rPr lang="en-AU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661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6793E3-3DF3-064F-B33B-068CD99E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97" y="1477299"/>
            <a:ext cx="5349803" cy="33913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00C010-6D9A-C64D-AA35-24DB5A8BCF87}"/>
              </a:ext>
            </a:extLst>
          </p:cNvPr>
          <p:cNvSpPr txBox="1"/>
          <p:nvPr/>
        </p:nvSpPr>
        <p:spPr>
          <a:xfrm>
            <a:off x="5580112" y="127724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NVSS vs. ASKAP 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EC3B9-33BD-BE40-8277-B2A74752C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1127"/>
            <a:ext cx="3385492" cy="46271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19B2D3-5F9E-304D-A592-B02C5EC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2257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Pol data quality (post-on-axis </a:t>
            </a:r>
            <a:r>
              <a:rPr lang="en-AU" sz="2800" dirty="0" err="1"/>
              <a:t>cal</a:t>
            </a:r>
            <a:r>
              <a:rPr lang="en-AU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158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689581"/>
            <a:ext cx="6373464" cy="418058"/>
          </a:xfrm>
        </p:spPr>
        <p:txBody>
          <a:bodyPr>
            <a:normAutofit/>
          </a:bodyPr>
          <a:lstStyle/>
          <a:p>
            <a:r>
              <a:rPr lang="en-AU" sz="2000" b="0" dirty="0"/>
              <a:t>Angle consistency b/w beams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F9929-F210-6242-8F23-8F5AF65C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7125"/>
            <a:ext cx="7125052" cy="4534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18C41-4C77-D541-A69C-5370C248C60A}"/>
              </a:ext>
            </a:extLst>
          </p:cNvPr>
          <p:cNvSpPr txBox="1"/>
          <p:nvPr/>
        </p:nvSpPr>
        <p:spPr>
          <a:xfrm>
            <a:off x="687125" y="5677302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Credit: Cameron van Eck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162CB3-84D6-E04A-A9C1-EDF742B91430}"/>
              </a:ext>
            </a:extLst>
          </p:cNvPr>
          <p:cNvSpPr txBox="1">
            <a:spLocks/>
          </p:cNvSpPr>
          <p:nvPr/>
        </p:nvSpPr>
        <p:spPr>
          <a:xfrm>
            <a:off x="358776" y="194444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Off-axis leakage characterisation / mitigation / correction</a:t>
            </a:r>
          </a:p>
        </p:txBody>
      </p:sp>
    </p:spTree>
    <p:extLst>
      <p:ext uri="{BB962C8B-B14F-4D97-AF65-F5344CB8AC3E}">
        <p14:creationId xmlns:p14="http://schemas.microsoft.com/office/powerpoint/2010/main" val="2704036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916616-9E7A-394E-8610-CC100FF1D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81" y="1628800"/>
            <a:ext cx="4599671" cy="4434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841FE-AF14-804A-AC8C-C33482B60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25"/>
            <a:ext cx="4742229" cy="3642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5408884-DDD4-3D4B-9166-5BFA1A71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78677"/>
            <a:ext cx="8461374" cy="852487"/>
          </a:xfrm>
        </p:spPr>
        <p:txBody>
          <a:bodyPr>
            <a:normAutofit/>
          </a:bodyPr>
          <a:lstStyle/>
          <a:p>
            <a:r>
              <a:rPr lang="en-AU" sz="2000" b="0" dirty="0" err="1"/>
              <a:t>Frac</a:t>
            </a:r>
            <a:r>
              <a:rPr lang="en-AU" sz="2000" b="0" dirty="0"/>
              <a:t>. pol. vs. beam 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BB391-D8AD-C844-A433-A024ADE08E10}"/>
              </a:ext>
            </a:extLst>
          </p:cNvPr>
          <p:cNvSpPr txBox="1"/>
          <p:nvPr/>
        </p:nvSpPr>
        <p:spPr>
          <a:xfrm>
            <a:off x="179512" y="4776151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Credit: </a:t>
            </a:r>
            <a:r>
              <a:rPr lang="en-US" sz="1400" b="1" dirty="0" err="1"/>
              <a:t>Xiaohui</a:t>
            </a:r>
            <a:r>
              <a:rPr lang="en-US" sz="1400" b="1" dirty="0"/>
              <a:t> Sun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62FB6B-1C9B-094D-AB92-88C019DC784C}"/>
              </a:ext>
            </a:extLst>
          </p:cNvPr>
          <p:cNvSpPr txBox="1">
            <a:spLocks/>
          </p:cNvSpPr>
          <p:nvPr/>
        </p:nvSpPr>
        <p:spPr>
          <a:xfrm>
            <a:off x="358776" y="194444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Off-axis leakage characterisation / mitigation / correction</a:t>
            </a:r>
          </a:p>
        </p:txBody>
      </p:sp>
    </p:spTree>
    <p:extLst>
      <p:ext uri="{BB962C8B-B14F-4D97-AF65-F5344CB8AC3E}">
        <p14:creationId xmlns:p14="http://schemas.microsoft.com/office/powerpoint/2010/main" val="325088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492896"/>
            <a:ext cx="8461374" cy="1584176"/>
          </a:xfrm>
        </p:spPr>
        <p:txBody>
          <a:bodyPr>
            <a:normAutofit/>
          </a:bodyPr>
          <a:lstStyle/>
          <a:p>
            <a:r>
              <a:rPr lang="en-AU" sz="2800" dirty="0"/>
              <a:t>Where we’re going:</a:t>
            </a:r>
            <a:br>
              <a:rPr lang="en-AU" sz="2800" dirty="0"/>
            </a:br>
            <a:r>
              <a:rPr lang="en-AU" sz="2800" dirty="0"/>
              <a:t>Impending/future methods and measurements for ASKAP pol. obs.</a:t>
            </a:r>
          </a:p>
        </p:txBody>
      </p:sp>
    </p:spTree>
    <p:extLst>
      <p:ext uri="{BB962C8B-B14F-4D97-AF65-F5344CB8AC3E}">
        <p14:creationId xmlns:p14="http://schemas.microsoft.com/office/powerpoint/2010/main" val="118460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2" y="620688"/>
            <a:ext cx="7056784" cy="720080"/>
          </a:xfrm>
        </p:spPr>
        <p:txBody>
          <a:bodyPr>
            <a:normAutofit/>
          </a:bodyPr>
          <a:lstStyle/>
          <a:p>
            <a:r>
              <a:rPr lang="en-AU" sz="2800" dirty="0"/>
              <a:t>Leakage considerations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10D63D-8513-E449-8636-FDDE55BE3F6C}"/>
              </a:ext>
            </a:extLst>
          </p:cNvPr>
          <p:cNvSpPr txBox="1">
            <a:spLocks/>
          </p:cNvSpPr>
          <p:nvPr/>
        </p:nvSpPr>
        <p:spPr>
          <a:xfrm>
            <a:off x="1067502" y="1556792"/>
            <a:ext cx="6336704" cy="23762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0" dirty="0"/>
              <a:t>POSSUM Spec: </a:t>
            </a:r>
          </a:p>
          <a:p>
            <a:r>
              <a:rPr lang="en-AU" sz="2000" b="0" dirty="0"/>
              <a:t>- 0.3% of Stokes I (required)</a:t>
            </a:r>
          </a:p>
          <a:p>
            <a:r>
              <a:rPr lang="en-AU" sz="2000" b="0" dirty="0"/>
              <a:t>- 0.1% desirable </a:t>
            </a:r>
          </a:p>
          <a:p>
            <a:r>
              <a:rPr lang="en-AU" sz="2000" b="0" dirty="0"/>
              <a:t>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4353F-CA3D-C048-95C9-04DDD146E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7150865" cy="34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Possibility to calibrate </a:t>
            </a:r>
            <a:r>
              <a:rPr lang="en-AU" sz="4000" i="1" dirty="0">
                <a:solidFill>
                  <a:srgbClr val="FF0000"/>
                </a:solidFill>
              </a:rPr>
              <a:t>on-</a:t>
            </a:r>
            <a:r>
              <a:rPr lang="en-AU" sz="2800" dirty="0"/>
              <a:t>axis leakage via beamforming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31372-EBA0-1649-AE54-6F900D040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505200" cy="313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05F36-CBA2-6A41-8056-BF91C5919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7" y="1700808"/>
            <a:ext cx="380280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01276C-5037-6D4A-BCB0-28911242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07"/>
            <a:ext cx="9144000" cy="6399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D1833-DAD0-CE47-808D-2FCB45AF2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9073008" cy="666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F9AF86-E8F3-4A4B-91F8-9B64AA619970}"/>
              </a:ext>
            </a:extLst>
          </p:cNvPr>
          <p:cNvSpPr txBox="1"/>
          <p:nvPr/>
        </p:nvSpPr>
        <p:spPr>
          <a:xfrm>
            <a:off x="7092280" y="6264788"/>
            <a:ext cx="298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Fomalont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+ (1995)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84AD6E-D5AF-E142-B6EE-4E3BE528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1" y="306625"/>
            <a:ext cx="8461374" cy="602095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Whetting the collective appetite…</a:t>
            </a:r>
          </a:p>
        </p:txBody>
      </p:sp>
    </p:spTree>
    <p:extLst>
      <p:ext uri="{BB962C8B-B14F-4D97-AF65-F5344CB8AC3E}">
        <p14:creationId xmlns:p14="http://schemas.microsoft.com/office/powerpoint/2010/main" val="301426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619" y="908720"/>
            <a:ext cx="3979631" cy="520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0533" y="1181349"/>
            <a:ext cx="159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/>
              <a:t>Max S/N beam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7530" y="5012063"/>
            <a:ext cx="265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/>
              <a:t>Shape constrained beam</a:t>
            </a:r>
          </a:p>
        </p:txBody>
      </p:sp>
      <p:cxnSp>
        <p:nvCxnSpPr>
          <p:cNvPr id="9" name="Straight Arrow Connector 8"/>
          <p:cNvCxnSpPr>
            <a:cxnSpLocks/>
            <a:stCxn id="6" idx="3"/>
          </p:cNvCxnSpPr>
          <p:nvPr/>
        </p:nvCxnSpPr>
        <p:spPr>
          <a:xfrm>
            <a:off x="3659404" y="1366015"/>
            <a:ext cx="730526" cy="391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7" idx="3"/>
          </p:cNvCxnSpPr>
          <p:nvPr/>
        </p:nvCxnSpPr>
        <p:spPr>
          <a:xfrm flipV="1">
            <a:off x="4095601" y="4957839"/>
            <a:ext cx="266605" cy="238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515"/>
          <p:cNvSpPr txBox="1">
            <a:spLocks/>
          </p:cNvSpPr>
          <p:nvPr/>
        </p:nvSpPr>
        <p:spPr>
          <a:xfrm>
            <a:off x="266354" y="2957253"/>
            <a:ext cx="6119699" cy="2246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rtl="0">
              <a:buSzPct val="25000"/>
            </a:pPr>
            <a:r>
              <a:rPr lang="en-AU" dirty="0"/>
              <a:t>ASKAP-12 holography (Hegarty + </a:t>
            </a:r>
            <a:r>
              <a:rPr lang="en-AU" dirty="0" err="1"/>
              <a:t>Hotan</a:t>
            </a:r>
            <a:r>
              <a:rPr lang="en-AU" dirty="0"/>
              <a:t>)</a:t>
            </a:r>
            <a:endParaRPr lang="en-AU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3EBBD-4390-C442-9980-65E72974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44" y="764705"/>
            <a:ext cx="3193503" cy="53497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B0E00-81B6-074C-83FB-F6ED6080DAEC}"/>
              </a:ext>
            </a:extLst>
          </p:cNvPr>
          <p:cNvSpPr txBox="1">
            <a:spLocks/>
          </p:cNvSpPr>
          <p:nvPr/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Possibility to calibrate </a:t>
            </a:r>
            <a:r>
              <a:rPr lang="en-AU" sz="4000" i="1" dirty="0">
                <a:solidFill>
                  <a:srgbClr val="FF0000"/>
                </a:solidFill>
              </a:rPr>
              <a:t>off-</a:t>
            </a:r>
            <a:r>
              <a:rPr lang="en-AU" sz="2800" dirty="0"/>
              <a:t>axis leakage via beamforming</a:t>
            </a:r>
          </a:p>
        </p:txBody>
      </p:sp>
    </p:spTree>
    <p:extLst>
      <p:ext uri="{BB962C8B-B14F-4D97-AF65-F5344CB8AC3E}">
        <p14:creationId xmlns:p14="http://schemas.microsoft.com/office/powerpoint/2010/main" val="796553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Alternative: Off-axis pol corrections in image 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7A00C-BB4A-4A42-B449-B0ACA3EF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95736"/>
            <a:ext cx="9307016" cy="1097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3B7E6-69C7-4F45-B441-10F27A599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3" y="3989798"/>
            <a:ext cx="3569044" cy="2708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B2AA6-A915-FA4B-AC68-971639FE75FB}"/>
              </a:ext>
            </a:extLst>
          </p:cNvPr>
          <p:cNvSpPr txBox="1"/>
          <p:nvPr/>
        </p:nvSpPr>
        <p:spPr>
          <a:xfrm>
            <a:off x="7451812" y="398979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(Anderson)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D9D1C-A6FF-9442-8394-6E14A4557C50}"/>
              </a:ext>
            </a:extLst>
          </p:cNvPr>
          <p:cNvSpPr txBox="1"/>
          <p:nvPr/>
        </p:nvSpPr>
        <p:spPr>
          <a:xfrm>
            <a:off x="1518329" y="608082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Uncorrected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A4E8DB-ADD3-A442-A58B-93B8AA90AE75}"/>
              </a:ext>
            </a:extLst>
          </p:cNvPr>
          <p:cNvSpPr txBox="1">
            <a:spLocks/>
          </p:cNvSpPr>
          <p:nvPr/>
        </p:nvSpPr>
        <p:spPr>
          <a:xfrm>
            <a:off x="1042096" y="85326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chemeClr val="bg1"/>
                </a:solidFill>
              </a:rPr>
              <a:t>Alternative: Off-axis pol corrections in image plane</a:t>
            </a:r>
          </a:p>
        </p:txBody>
      </p:sp>
    </p:spTree>
    <p:extLst>
      <p:ext uri="{BB962C8B-B14F-4D97-AF65-F5344CB8AC3E}">
        <p14:creationId xmlns:p14="http://schemas.microsoft.com/office/powerpoint/2010/main" val="2473521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DDFB2-6FA1-F14E-A8B1-803F5334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8" y="-3223319"/>
            <a:ext cx="9324528" cy="11060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F5910-8563-7F43-828B-E7B370F8B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3" y="3989798"/>
            <a:ext cx="3569044" cy="27084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5F263D-A015-884C-BA72-7AD6A1941DD8}"/>
              </a:ext>
            </a:extLst>
          </p:cNvPr>
          <p:cNvSpPr txBox="1"/>
          <p:nvPr/>
        </p:nvSpPr>
        <p:spPr>
          <a:xfrm>
            <a:off x="1518329" y="608082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Corrected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DE18CB-67FD-1D4E-8F2F-B3EDE5DDC719}"/>
              </a:ext>
            </a:extLst>
          </p:cNvPr>
          <p:cNvSpPr txBox="1">
            <a:spLocks/>
          </p:cNvSpPr>
          <p:nvPr/>
        </p:nvSpPr>
        <p:spPr>
          <a:xfrm>
            <a:off x="1042096" y="85326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chemeClr val="bg1"/>
                </a:solidFill>
              </a:rPr>
              <a:t>Alternative: Off-axis pol corrections in image plane</a:t>
            </a:r>
          </a:p>
        </p:txBody>
      </p:sp>
    </p:spTree>
    <p:extLst>
      <p:ext uri="{BB962C8B-B14F-4D97-AF65-F5344CB8AC3E}">
        <p14:creationId xmlns:p14="http://schemas.microsoft.com/office/powerpoint/2010/main" val="383235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DDFB2-6FA1-F14E-A8B1-803F5334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7" y="1046191"/>
            <a:ext cx="4385808" cy="5202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5422C-9A86-8849-9372-6684A42E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12" y="1628800"/>
            <a:ext cx="4746260" cy="36724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E6E19F-2AC9-F64C-8409-A8B5ED53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Alternative: Off-axis pol corrections in image 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B4EE4-4110-1041-B8B8-FA9193D3C1FC}"/>
              </a:ext>
            </a:extLst>
          </p:cNvPr>
          <p:cNvSpPr txBox="1"/>
          <p:nvPr/>
        </p:nvSpPr>
        <p:spPr>
          <a:xfrm>
            <a:off x="7524328" y="2020777"/>
            <a:ext cx="439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Corrected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6814C-C6B3-CD49-BC37-9113232500AE}"/>
              </a:ext>
            </a:extLst>
          </p:cNvPr>
          <p:cNvSpPr txBox="1"/>
          <p:nvPr/>
        </p:nvSpPr>
        <p:spPr>
          <a:xfrm>
            <a:off x="7523405" y="1764683"/>
            <a:ext cx="439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Uncorrected</a:t>
            </a:r>
          </a:p>
        </p:txBody>
      </p:sp>
    </p:spTree>
    <p:extLst>
      <p:ext uri="{BB962C8B-B14F-4D97-AF65-F5344CB8AC3E}">
        <p14:creationId xmlns:p14="http://schemas.microsoft.com/office/powerpoint/2010/main" val="17591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(Eventual) alternative (?): AW-projection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CE533-AC0F-5848-B08F-9DBBB5169D25}"/>
              </a:ext>
            </a:extLst>
          </p:cNvPr>
          <p:cNvSpPr txBox="1"/>
          <p:nvPr/>
        </p:nvSpPr>
        <p:spPr>
          <a:xfrm>
            <a:off x="1187624" y="119675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The ‘correct’ way</a:t>
            </a:r>
          </a:p>
          <a:p>
            <a:endParaRPr lang="en-US" dirty="0"/>
          </a:p>
          <a:p>
            <a:r>
              <a:rPr lang="en-US" dirty="0"/>
              <a:t>- Being investigated (Chris Skipper), but too computationally expensive to implement for routine ASKAP proc?</a:t>
            </a:r>
          </a:p>
          <a:p>
            <a:endParaRPr lang="en-US" dirty="0"/>
          </a:p>
          <a:p>
            <a:r>
              <a:rPr lang="en-US" dirty="0"/>
              <a:t>- Certainly will not be available for RACS or the SST pilots</a:t>
            </a:r>
          </a:p>
        </p:txBody>
      </p:sp>
    </p:spTree>
    <p:extLst>
      <p:ext uri="{BB962C8B-B14F-4D97-AF65-F5344CB8AC3E}">
        <p14:creationId xmlns:p14="http://schemas.microsoft.com/office/powerpoint/2010/main" val="3314829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36912"/>
            <a:ext cx="4752528" cy="852487"/>
          </a:xfrm>
        </p:spPr>
        <p:txBody>
          <a:bodyPr>
            <a:normAutofit/>
          </a:bodyPr>
          <a:lstStyle/>
          <a:p>
            <a:r>
              <a:rPr lang="en-AU" sz="2800" dirty="0"/>
              <a:t>Practical outstanding issues</a:t>
            </a:r>
          </a:p>
        </p:txBody>
      </p:sp>
    </p:spTree>
    <p:extLst>
      <p:ext uri="{BB962C8B-B14F-4D97-AF65-F5344CB8AC3E}">
        <p14:creationId xmlns:p14="http://schemas.microsoft.com/office/powerpoint/2010/main" val="1886091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26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D3578-6B5E-6445-A8B7-2DA291BA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 fontScale="90000"/>
          </a:bodyPr>
          <a:lstStyle/>
          <a:p>
            <a:r>
              <a:rPr lang="en-AU" sz="2800" dirty="0"/>
              <a:t>Calibration: Incorporate on-axis leakage cal. in ASKAP data proc. pipeline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B550B-6E09-454A-9DC0-1300E99A907B}"/>
              </a:ext>
            </a:extLst>
          </p:cNvPr>
          <p:cNvSpPr txBox="1"/>
          <p:nvPr/>
        </p:nvSpPr>
        <p:spPr>
          <a:xfrm>
            <a:off x="827584" y="155679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We do not do this yet, but we soon need to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ASKAPsoft</a:t>
            </a:r>
            <a:r>
              <a:rPr lang="en-US" dirty="0"/>
              <a:t> can do it, so should be a relatively straight-forward re-tooling of the pipeline. But some issues like: </a:t>
            </a:r>
            <a:r>
              <a:rPr lang="en-US" dirty="0" err="1"/>
              <a:t>freq</a:t>
            </a:r>
            <a:r>
              <a:rPr lang="en-US" dirty="0"/>
              <a:t> dep, or </a:t>
            </a:r>
            <a:r>
              <a:rPr lang="en-US" dirty="0" err="1"/>
              <a:t>freq</a:t>
            </a:r>
            <a:r>
              <a:rPr lang="en-US" dirty="0"/>
              <a:t> </a:t>
            </a:r>
            <a:r>
              <a:rPr lang="en-US" dirty="0" err="1"/>
              <a:t>indep</a:t>
            </a:r>
            <a:r>
              <a:rPr lang="en-US" dirty="0"/>
              <a:t>? Verification/tolerances prior to pol imaging?</a:t>
            </a:r>
          </a:p>
          <a:p>
            <a:endParaRPr lang="en-US" dirty="0"/>
          </a:p>
          <a:p>
            <a:r>
              <a:rPr lang="en-US" dirty="0"/>
              <a:t>- I have ‘bolt on’ python scripts that can do it. Interim solution for RACS, or unnecessary (</a:t>
            </a:r>
            <a:r>
              <a:rPr lang="en-US" dirty="0" err="1"/>
              <a:t>modding</a:t>
            </a:r>
            <a:r>
              <a:rPr lang="en-US" dirty="0"/>
              <a:t> the normal PL is quick and easy enough)?</a:t>
            </a:r>
          </a:p>
        </p:txBody>
      </p:sp>
    </p:spTree>
    <p:extLst>
      <p:ext uri="{BB962C8B-B14F-4D97-AF65-F5344CB8AC3E}">
        <p14:creationId xmlns:p14="http://schemas.microsoft.com/office/powerpoint/2010/main" val="1268603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27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D3578-6B5E-6445-A8B7-2DA291BA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Calibration: Abs. pol. angle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556DF-A19E-E345-A120-0B4046710B8F}"/>
              </a:ext>
            </a:extLst>
          </p:cNvPr>
          <p:cNvSpPr txBox="1"/>
          <p:nvPr/>
        </p:nvSpPr>
        <p:spPr>
          <a:xfrm>
            <a:off x="827584" y="1556792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We do not do this yet, but we soon need to</a:t>
            </a:r>
          </a:p>
          <a:p>
            <a:endParaRPr lang="en-US" dirty="0"/>
          </a:p>
          <a:p>
            <a:r>
              <a:rPr lang="en-US" dirty="0"/>
              <a:t>- POSSUM spec. left unspecified (1 deg. accuracy listed as ‘desirable’)</a:t>
            </a:r>
          </a:p>
          <a:p>
            <a:endParaRPr lang="en-US" dirty="0"/>
          </a:p>
          <a:p>
            <a:r>
              <a:rPr lang="en-US" dirty="0"/>
              <a:t>- Methods: On-dish </a:t>
            </a:r>
            <a:r>
              <a:rPr lang="en-US" dirty="0" err="1"/>
              <a:t>cal</a:t>
            </a:r>
            <a:r>
              <a:rPr lang="en-US" dirty="0"/>
              <a:t> system? Pseudo-one-time (e.g. at beamforming) pol. cal. visit? If so, then what (e.g. Lunar rim, point source)? More elaborate strategy?</a:t>
            </a:r>
          </a:p>
        </p:txBody>
      </p:sp>
    </p:spTree>
    <p:extLst>
      <p:ext uri="{BB962C8B-B14F-4D97-AF65-F5344CB8AC3E}">
        <p14:creationId xmlns:p14="http://schemas.microsoft.com/office/powerpoint/2010/main" val="480584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28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D3578-6B5E-6445-A8B7-2DA291BA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Calibration: Off-axis cross-pol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59173-387D-6340-9C63-0274E6447462}"/>
              </a:ext>
            </a:extLst>
          </p:cNvPr>
          <p:cNvSpPr txBox="1"/>
          <p:nvPr/>
        </p:nvSpPr>
        <p:spPr>
          <a:xfrm>
            <a:off x="827584" y="155679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We do not do this yet, but we soon need to</a:t>
            </a:r>
          </a:p>
          <a:p>
            <a:endParaRPr lang="en-US" dirty="0"/>
          </a:p>
          <a:p>
            <a:r>
              <a:rPr lang="en-US" dirty="0"/>
              <a:t>- POSSUM spec: Good to 0.3% of Stokes I across the field</a:t>
            </a:r>
          </a:p>
          <a:p>
            <a:endParaRPr lang="en-US" dirty="0"/>
          </a:p>
          <a:p>
            <a:r>
              <a:rPr lang="en-US" dirty="0"/>
              <a:t>- Will need a detailed plan + concerted effort to characterize, correct, and verify.</a:t>
            </a:r>
          </a:p>
          <a:p>
            <a:endParaRPr lang="en-US" dirty="0"/>
          </a:p>
          <a:p>
            <a:r>
              <a:rPr lang="en-US" dirty="0"/>
              <a:t>- Methods: Image plane correction most probable for RACS and pilot (as discussed above), and characterization discussed more below. </a:t>
            </a:r>
          </a:p>
        </p:txBody>
      </p:sp>
    </p:spTree>
    <p:extLst>
      <p:ext uri="{BB962C8B-B14F-4D97-AF65-F5344CB8AC3E}">
        <p14:creationId xmlns:p14="http://schemas.microsoft.com/office/powerpoint/2010/main" val="162002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7478118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29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2242199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7478118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638A0-A337-9C42-B594-E053855E3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" y="2960051"/>
            <a:ext cx="5599858" cy="3013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07C986-9BE7-F046-B161-3F1C98D8CE22}"/>
              </a:ext>
            </a:extLst>
          </p:cNvPr>
          <p:cNvSpPr txBox="1"/>
          <p:nvPr/>
        </p:nvSpPr>
        <p:spPr>
          <a:xfrm>
            <a:off x="1476461" y="6083103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Credit: Tony Willis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EDCB5-615D-1542-B29A-1F5F90834FCD}"/>
              </a:ext>
            </a:extLst>
          </p:cNvPr>
          <p:cNvSpPr txBox="1"/>
          <p:nvPr/>
        </p:nvSpPr>
        <p:spPr>
          <a:xfrm>
            <a:off x="5052141" y="6083102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Credit: Chris </a:t>
            </a:r>
            <a:r>
              <a:rPr lang="en-US" sz="1400" b="1" dirty="0" err="1"/>
              <a:t>Riseley</a:t>
            </a:r>
            <a:endParaRPr lang="en-US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B9A5B8-0C05-E043-BCC4-78204E03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75" y="3136054"/>
            <a:ext cx="1368153" cy="2546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B242F-B246-234F-8BAD-121F5F4D2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51" y="2935802"/>
            <a:ext cx="3578771" cy="30766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3CD4D5-A55B-3A4E-9194-C59612EC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Calibration: Ion. FR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ECB97A-8552-3A4E-8441-59F2953015D4}"/>
              </a:ext>
            </a:extLst>
          </p:cNvPr>
          <p:cNvSpPr txBox="1"/>
          <p:nvPr/>
        </p:nvSpPr>
        <p:spPr>
          <a:xfrm>
            <a:off x="547549" y="894694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We do not do this yet, but will eventually need to </a:t>
            </a:r>
          </a:p>
          <a:p>
            <a:endParaRPr lang="en-US" dirty="0"/>
          </a:p>
          <a:p>
            <a:r>
              <a:rPr lang="en-US" dirty="0"/>
              <a:t>- Currently at Solar minimum, so hard to even detect, let alone correct and verify</a:t>
            </a:r>
          </a:p>
          <a:p>
            <a:endParaRPr lang="en-US" dirty="0"/>
          </a:p>
          <a:p>
            <a:r>
              <a:rPr lang="en-US" dirty="0"/>
              <a:t>- Methods: As discussed in detail ~2 POSSUM </a:t>
            </a:r>
            <a:r>
              <a:rPr lang="en-US" dirty="0" err="1"/>
              <a:t>bw’s</a:t>
            </a:r>
            <a:r>
              <a:rPr lang="en-US" dirty="0"/>
              <a:t> ago. Visibility correction with some as-yet unspecified cadence would be best-practice</a:t>
            </a:r>
          </a:p>
        </p:txBody>
      </p:sp>
    </p:spTree>
    <p:extLst>
      <p:ext uri="{BB962C8B-B14F-4D97-AF65-F5344CB8AC3E}">
        <p14:creationId xmlns:p14="http://schemas.microsoft.com/office/powerpoint/2010/main" val="328021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01276C-5037-6D4A-BCB0-28911242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624"/>
            <a:ext cx="9613516" cy="67281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D544F5-F062-F140-8143-C5C738F20F8B}"/>
              </a:ext>
            </a:extLst>
          </p:cNvPr>
          <p:cNvSpPr txBox="1"/>
          <p:nvPr/>
        </p:nvSpPr>
        <p:spPr>
          <a:xfrm>
            <a:off x="4427984" y="6237312"/>
            <a:ext cx="5077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(FORNAX A / P / ASKAP-36 / Anderson, </a:t>
            </a:r>
            <a:r>
              <a:rPr lang="en-US" sz="2000" dirty="0" err="1"/>
              <a:t>Lenc</a:t>
            </a:r>
            <a:r>
              <a:rPr lang="en-US" sz="2000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A6984-91B4-0249-9EC7-FF4B825C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1" y="306625"/>
            <a:ext cx="8461374" cy="602095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chemeClr val="tx1"/>
                </a:solidFill>
              </a:rPr>
              <a:t>Whetting the collective appetite…</a:t>
            </a:r>
          </a:p>
        </p:txBody>
      </p:sp>
    </p:spTree>
    <p:extLst>
      <p:ext uri="{BB962C8B-B14F-4D97-AF65-F5344CB8AC3E}">
        <p14:creationId xmlns:p14="http://schemas.microsoft.com/office/powerpoint/2010/main" val="3154908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D3578-6B5E-6445-A8B7-2DA291BA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Data proc: </a:t>
            </a:r>
            <a:r>
              <a:rPr lang="en-AU" sz="2800" dirty="0" err="1"/>
              <a:t>Channelisation</a:t>
            </a:r>
            <a:r>
              <a:rPr lang="en-AU" sz="2800" dirty="0"/>
              <a:t> + </a:t>
            </a:r>
            <a:r>
              <a:rPr lang="en-AU" sz="2800" dirty="0" err="1"/>
              <a:t>CLEANing</a:t>
            </a:r>
            <a:endParaRPr lang="en-A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6FAD3-956D-8D4B-AEC4-06312DECD1A0}"/>
              </a:ext>
            </a:extLst>
          </p:cNvPr>
          <p:cNvSpPr txBox="1"/>
          <p:nvPr/>
        </p:nvSpPr>
        <p:spPr>
          <a:xfrm>
            <a:off x="827584" y="1052736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Pol. data cubes are imaged and </a:t>
            </a:r>
            <a:r>
              <a:rPr lang="en-US" dirty="0" err="1"/>
              <a:t>CLEANed</a:t>
            </a:r>
            <a:r>
              <a:rPr lang="en-US" dirty="0"/>
              <a:t> in 1 MHz channels, with only a limited form of masking available (two-step shallow-then-deep CLEAN; deep CLEAN at position of shallow clean comps on a per image basis)</a:t>
            </a:r>
          </a:p>
          <a:p>
            <a:endParaRPr lang="en-US" dirty="0"/>
          </a:p>
          <a:p>
            <a:r>
              <a:rPr lang="en-US" dirty="0"/>
              <a:t>- NOT IDEAL! (only allows for ‘proper’ </a:t>
            </a:r>
            <a:r>
              <a:rPr lang="en-US" dirty="0" err="1"/>
              <a:t>decon</a:t>
            </a:r>
            <a:r>
              <a:rPr lang="en-US" dirty="0"/>
              <a:t>. of bright-</a:t>
            </a:r>
            <a:r>
              <a:rPr lang="en-US" dirty="0" err="1"/>
              <a:t>ish</a:t>
            </a:r>
            <a:r>
              <a:rPr lang="en-US" dirty="0"/>
              <a:t> point sources; syn. beam. artifacts clearly visible post RM-synthesis for middle-bright sources, no ‘complex clean’).</a:t>
            </a:r>
          </a:p>
          <a:p>
            <a:endParaRPr lang="en-US" dirty="0"/>
          </a:p>
          <a:p>
            <a:r>
              <a:rPr lang="en-US" dirty="0"/>
              <a:t>- Could image in coarser channels, but trade-off with sensitivity to high RMs (esp. in low </a:t>
            </a:r>
            <a:r>
              <a:rPr lang="en-US" dirty="0" err="1"/>
              <a:t>freq</a:t>
            </a:r>
            <a:r>
              <a:rPr lang="en-US" dirty="0"/>
              <a:t> band; ~700 MHz low edge freq.), and is ‘kicking the can down the road’ in some sense</a:t>
            </a:r>
          </a:p>
          <a:p>
            <a:endParaRPr lang="en-US" dirty="0"/>
          </a:p>
          <a:p>
            <a:r>
              <a:rPr lang="en-US" dirty="0"/>
              <a:t>- More sophisticated methods exist or have been proposed (cf. </a:t>
            </a:r>
            <a:r>
              <a:rPr lang="en-US" dirty="0" err="1"/>
              <a:t>wsclean</a:t>
            </a:r>
            <a:r>
              <a:rPr lang="en-US" dirty="0"/>
              <a:t> -- ‘broadband squared-channel + polarisation joining’; GH’s ‘RM synthesis CLEAN’ idea) that reduce the effect of the choice of channelization, but these are not on the SDP radar right now. </a:t>
            </a:r>
          </a:p>
          <a:p>
            <a:endParaRPr lang="en-US" dirty="0"/>
          </a:p>
          <a:p>
            <a:r>
              <a:rPr lang="en-US" dirty="0"/>
              <a:t>- Need to decide on best (read: satisfactory + realistic) approach.</a:t>
            </a:r>
          </a:p>
        </p:txBody>
      </p:sp>
    </p:spTree>
    <p:extLst>
      <p:ext uri="{BB962C8B-B14F-4D97-AF65-F5344CB8AC3E}">
        <p14:creationId xmlns:p14="http://schemas.microsoft.com/office/powerpoint/2010/main" val="2341454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31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D3578-6B5E-6445-A8B7-2DA291BA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Data proc: Common-resolution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5899-2D95-954F-A485-E79A5F92AA64}"/>
              </a:ext>
            </a:extLst>
          </p:cNvPr>
          <p:cNvSpPr txBox="1"/>
          <p:nvPr/>
        </p:nvSpPr>
        <p:spPr>
          <a:xfrm>
            <a:off x="827584" y="1556792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Data cubes are imaged up in 1 MHz </a:t>
            </a:r>
            <a:r>
              <a:rPr lang="en-US" dirty="0" err="1"/>
              <a:t>chans</a:t>
            </a:r>
            <a:r>
              <a:rPr lang="en-US" dirty="0"/>
              <a:t> at their ‘native resolution’, which is </a:t>
            </a:r>
            <a:r>
              <a:rPr lang="en-US" dirty="0" err="1"/>
              <a:t>freq</a:t>
            </a:r>
            <a:r>
              <a:rPr lang="en-US" dirty="0"/>
              <a:t>-dependent 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- Can specify a common </a:t>
            </a:r>
            <a:r>
              <a:rPr lang="en-US" dirty="0" err="1">
                <a:sym typeface="Wingdings" pitchFamily="2" charset="2"/>
              </a:rPr>
              <a:t>freq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indep</a:t>
            </a:r>
            <a:r>
              <a:rPr lang="en-US" dirty="0">
                <a:sym typeface="Wingdings" pitchFamily="2" charset="2"/>
              </a:rPr>
              <a:t> restoring beam, but this is bad practice for several reasons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- Need to convolve the </a:t>
            </a:r>
            <a:r>
              <a:rPr lang="en-US" dirty="0" err="1">
                <a:sym typeface="Wingdings" pitchFamily="2" charset="2"/>
              </a:rPr>
              <a:t>CEANed</a:t>
            </a:r>
            <a:r>
              <a:rPr lang="en-US" dirty="0">
                <a:sym typeface="Wingdings" pitchFamily="2" charset="2"/>
              </a:rPr>
              <a:t> maps to a common resolution (LR would say we need to convolve the DIRTY maps to a common resolution ?!)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- We have custom scripts for this, which we’ll likely need to ‘bolt on’ to the pipeline, esp. for RACS data proc.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99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Data proc: Polarisation DQA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32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0E811-013A-4243-B8B5-E8835883A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000"/>
            <a:ext cx="9144000" cy="52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512F0-52CD-1942-866D-64920AA03A94}"/>
              </a:ext>
            </a:extLst>
          </p:cNvPr>
          <p:cNvSpPr txBox="1"/>
          <p:nvPr/>
        </p:nvSpPr>
        <p:spPr>
          <a:xfrm>
            <a:off x="6516216" y="515719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Credit: Jennifer West</a:t>
            </a:r>
          </a:p>
        </p:txBody>
      </p:sp>
    </p:spTree>
    <p:extLst>
      <p:ext uri="{BB962C8B-B14F-4D97-AF65-F5344CB8AC3E}">
        <p14:creationId xmlns:p14="http://schemas.microsoft.com/office/powerpoint/2010/main" val="978733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Characterisation: Off axis leakage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33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00645-08DB-BD4F-9934-32937EA50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01140"/>
            <a:ext cx="4361284" cy="46274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4F6142-6745-E140-8F34-11406EABA9B6}"/>
              </a:ext>
            </a:extLst>
          </p:cNvPr>
          <p:cNvSpPr txBox="1">
            <a:spLocks/>
          </p:cNvSpPr>
          <p:nvPr/>
        </p:nvSpPr>
        <p:spPr>
          <a:xfrm>
            <a:off x="474594" y="1039513"/>
            <a:ext cx="8057846" cy="7506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dirty="0"/>
              <a:t>- Further off-axis leakage characterisation: Pol </a:t>
            </a:r>
            <a:r>
              <a:rPr lang="en-AU" sz="2400" b="0" dirty="0" err="1"/>
              <a:t>cal</a:t>
            </a:r>
            <a:r>
              <a:rPr lang="en-AU" sz="2400" b="0" dirty="0"/>
              <a:t> “raster” scan across ¼ of the beam footprint 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42750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34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4F6142-6745-E140-8F34-11406EABA9B6}"/>
              </a:ext>
            </a:extLst>
          </p:cNvPr>
          <p:cNvSpPr txBox="1">
            <a:spLocks/>
          </p:cNvSpPr>
          <p:nvPr/>
        </p:nvSpPr>
        <p:spPr>
          <a:xfrm>
            <a:off x="474594" y="1039513"/>
            <a:ext cx="8057846" cy="7506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dirty="0"/>
              <a:t>- Joint MWA-ASKAP tracking of ‘exclamation mark source’ for ionospheric FR detection/correction</a:t>
            </a:r>
          </a:p>
          <a:p>
            <a:endParaRPr lang="en-AU" sz="2800" dirty="0"/>
          </a:p>
        </p:txBody>
      </p:sp>
      <p:pic>
        <p:nvPicPr>
          <p:cNvPr id="8" name="u6.pdf" descr="u6.pdf">
            <a:extLst>
              <a:ext uri="{FF2B5EF4-FFF2-40B4-BE49-F238E27FC236}">
                <a16:creationId xmlns:a16="http://schemas.microsoft.com/office/drawing/2014/main" id="{45B00EDC-E739-BA4C-B3F6-443CBA06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60834"/>
            <a:ext cx="9144000" cy="270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1060F-4BDC-A94C-9880-B950830D3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31" y="1844824"/>
            <a:ext cx="2628989" cy="3048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E5F72-73F4-154A-8629-1E16FAB87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14" y="1834501"/>
            <a:ext cx="2153358" cy="31066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F856BA-4F10-DE42-8F83-900376B2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Characterisation: Ion. FR </a:t>
            </a:r>
          </a:p>
        </p:txBody>
      </p:sp>
    </p:spTree>
    <p:extLst>
      <p:ext uri="{BB962C8B-B14F-4D97-AF65-F5344CB8AC3E}">
        <p14:creationId xmlns:p14="http://schemas.microsoft.com/office/powerpoint/2010/main" val="2580254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Take-aways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141243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35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3" y="1268413"/>
            <a:ext cx="8640637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141243"/>
            <a:ext cx="6083845" cy="1242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The magneto-ionised structure of Fornax A | Craig Anderson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7B2944-4FDB-7A49-8C30-DF04E2E56FBB}"/>
              </a:ext>
            </a:extLst>
          </p:cNvPr>
          <p:cNvSpPr txBox="1">
            <a:spLocks/>
          </p:cNvSpPr>
          <p:nvPr/>
        </p:nvSpPr>
        <p:spPr>
          <a:xfrm>
            <a:off x="330200" y="3353943"/>
            <a:ext cx="8461374" cy="26642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dirty="0"/>
              <a:t>- How to </a:t>
            </a:r>
            <a:r>
              <a:rPr lang="en-AU" sz="2400" b="0" dirty="0" err="1"/>
              <a:t>channelise</a:t>
            </a:r>
            <a:r>
              <a:rPr lang="en-AU" sz="2400" b="0" dirty="0"/>
              <a:t> + CLEAN full-pol </a:t>
            </a:r>
            <a:r>
              <a:rPr lang="en-AU" sz="2400" b="0" dirty="0" err="1"/>
              <a:t>datacubes</a:t>
            </a:r>
            <a:endParaRPr lang="en-AU" sz="2400" b="0" dirty="0"/>
          </a:p>
          <a:p>
            <a:r>
              <a:rPr lang="en-AU" sz="2400" b="0" dirty="0"/>
              <a:t>- Flagging consistency across beams, sky area, Stokes </a:t>
            </a:r>
            <a:r>
              <a:rPr lang="en-AU" sz="2400" b="0" dirty="0" err="1"/>
              <a:t>params</a:t>
            </a:r>
            <a:endParaRPr lang="en-AU" sz="2400" b="0" dirty="0"/>
          </a:p>
          <a:p>
            <a:r>
              <a:rPr lang="en-AU" sz="2400" b="0" dirty="0"/>
              <a:t>- Pol-specific automated DQA</a:t>
            </a:r>
          </a:p>
          <a:p>
            <a:r>
              <a:rPr lang="en-AU" sz="2400" b="0" dirty="0"/>
              <a:t>- AW-projection for off-axis full-Stokes imaging?</a:t>
            </a:r>
          </a:p>
          <a:p>
            <a:r>
              <a:rPr lang="en-AU" sz="2400" b="0" dirty="0"/>
              <a:t>- Absolute angle calibration</a:t>
            </a:r>
          </a:p>
          <a:p>
            <a:r>
              <a:rPr lang="en-AU" sz="2400" b="0" dirty="0"/>
              <a:t>- Exact implementation of IFR correction</a:t>
            </a:r>
          </a:p>
          <a:p>
            <a:endParaRPr lang="en-AU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A936D8-29A9-F947-BCBF-A8D862E1C30E}"/>
              </a:ext>
            </a:extLst>
          </p:cNvPr>
          <p:cNvSpPr txBox="1">
            <a:spLocks/>
          </p:cNvSpPr>
          <p:nvPr/>
        </p:nvSpPr>
        <p:spPr>
          <a:xfrm>
            <a:off x="385250" y="1021766"/>
            <a:ext cx="8461374" cy="17414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dirty="0"/>
              <a:t>- ASKAP is an excellent polarisation machine</a:t>
            </a:r>
          </a:p>
          <a:p>
            <a:r>
              <a:rPr lang="en-AU" sz="2400" b="0" dirty="0"/>
              <a:t>- PAFs provide exceptional performance and versatility for full-pol observing</a:t>
            </a:r>
          </a:p>
          <a:p>
            <a:endParaRPr lang="en-AU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DFB801-A965-E844-9B1A-833BD0F8AB6A}"/>
              </a:ext>
            </a:extLst>
          </p:cNvPr>
          <p:cNvSpPr txBox="1">
            <a:spLocks/>
          </p:cNvSpPr>
          <p:nvPr/>
        </p:nvSpPr>
        <p:spPr>
          <a:xfrm>
            <a:off x="372013" y="2492896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Selected issues requiring better implementation/further thought: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80020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1" y="90601"/>
            <a:ext cx="8461374" cy="602095"/>
          </a:xfrm>
        </p:spPr>
        <p:txBody>
          <a:bodyPr>
            <a:normAutofit/>
          </a:bodyPr>
          <a:lstStyle/>
          <a:p>
            <a:r>
              <a:rPr lang="en-AU" sz="2800" dirty="0"/>
              <a:t>Whetting the collective appetite…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616BBA-4246-2649-95DC-119E2C9AD86A}"/>
              </a:ext>
            </a:extLst>
          </p:cNvPr>
          <p:cNvSpPr txBox="1">
            <a:spLocks/>
          </p:cNvSpPr>
          <p:nvPr/>
        </p:nvSpPr>
        <p:spPr>
          <a:xfrm>
            <a:off x="383860" y="620688"/>
            <a:ext cx="8652636" cy="43924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0" dirty="0"/>
              <a:t>We now have deep (~10s -- 100 </a:t>
            </a:r>
            <a:r>
              <a:rPr lang="en-AU" sz="2000" b="0" dirty="0" err="1"/>
              <a:t>uJy</a:t>
            </a:r>
            <a:r>
              <a:rPr lang="en-AU" sz="2000" b="0" dirty="0"/>
              <a:t>/b), full-pol ASKAP-36 </a:t>
            </a:r>
            <a:r>
              <a:rPr lang="en-AU" sz="2000" b="0" dirty="0" err="1"/>
              <a:t>obs</a:t>
            </a:r>
            <a:r>
              <a:rPr lang="en-AU" sz="2000" b="0" dirty="0"/>
              <a:t> ‘in the can’ for fields:</a:t>
            </a:r>
          </a:p>
          <a:p>
            <a:endParaRPr lang="en-AU" sz="2000" b="0" dirty="0"/>
          </a:p>
          <a:p>
            <a:r>
              <a:rPr lang="en-AU" sz="2000" dirty="0"/>
              <a:t>— The LMC, SMC</a:t>
            </a:r>
          </a:p>
          <a:p>
            <a:r>
              <a:rPr lang="en-AU" sz="2000" dirty="0"/>
              <a:t>— GAMA fields: G09, G12, G23</a:t>
            </a:r>
          </a:p>
          <a:p>
            <a:r>
              <a:rPr lang="en-AU" sz="2000" dirty="0"/>
              <a:t>— SHAP1</a:t>
            </a:r>
          </a:p>
          <a:p>
            <a:r>
              <a:rPr lang="en-AU" sz="2000" dirty="0"/>
              <a:t>— SPARCS nth</a:t>
            </a:r>
          </a:p>
          <a:p>
            <a:r>
              <a:rPr lang="en-AU" sz="2000" dirty="0"/>
              <a:t>— SCORPIO (Gal. field; 0.8, 1.4 AND 1.6 GHz)</a:t>
            </a:r>
          </a:p>
          <a:p>
            <a:r>
              <a:rPr lang="en-AU" sz="2000" dirty="0"/>
              <a:t>— ERIDANUS</a:t>
            </a:r>
          </a:p>
          <a:p>
            <a:r>
              <a:rPr lang="en-AU" sz="2000" dirty="0"/>
              <a:t>— FORNAX </a:t>
            </a:r>
          </a:p>
          <a:p>
            <a:r>
              <a:rPr lang="en-AU" sz="2000" dirty="0"/>
              <a:t>— SN1006</a:t>
            </a:r>
          </a:p>
          <a:p>
            <a:r>
              <a:rPr lang="en-AU" sz="2000" dirty="0"/>
              <a:t>.</a:t>
            </a:r>
          </a:p>
          <a:p>
            <a:r>
              <a:rPr lang="en-AU" sz="2000" dirty="0"/>
              <a:t>.</a:t>
            </a:r>
          </a:p>
          <a:p>
            <a:r>
              <a:rPr lang="en-AU" sz="2000" dirty="0"/>
              <a:t>.</a:t>
            </a:r>
          </a:p>
          <a:p>
            <a:endParaRPr lang="en-AU" sz="2000" b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C53B9-858E-1E4D-851E-267F69C3E438}"/>
              </a:ext>
            </a:extLst>
          </p:cNvPr>
          <p:cNvSpPr txBox="1">
            <a:spLocks/>
          </p:cNvSpPr>
          <p:nvPr/>
        </p:nvSpPr>
        <p:spPr>
          <a:xfrm>
            <a:off x="364861" y="4869160"/>
            <a:ext cx="8652636" cy="1152128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0" dirty="0"/>
              <a:t>PLUS…</a:t>
            </a:r>
          </a:p>
          <a:p>
            <a:endParaRPr lang="en-AU" sz="2000" b="0" dirty="0"/>
          </a:p>
          <a:p>
            <a:r>
              <a:rPr lang="en-AU" sz="2000" dirty="0"/>
              <a:t>— The whole southern sky (Rapid ASKAP Continuum Survey; </a:t>
            </a:r>
            <a:r>
              <a:rPr lang="en-AU" sz="2000" b="0" dirty="0"/>
              <a:t>~250 </a:t>
            </a:r>
            <a:r>
              <a:rPr lang="en-AU" sz="2000" b="0" dirty="0" err="1"/>
              <a:t>uJy</a:t>
            </a:r>
            <a:r>
              <a:rPr lang="en-AU" sz="2000" b="0" dirty="0"/>
              <a:t>/b in Stokes I; likely better in pol) </a:t>
            </a:r>
            <a:r>
              <a:rPr lang="en-AU" sz="2000" dirty="0"/>
              <a:t>.</a:t>
            </a:r>
          </a:p>
          <a:p>
            <a:endParaRPr lang="en-AU" sz="2000" b="0" dirty="0"/>
          </a:p>
        </p:txBody>
      </p:sp>
    </p:spTree>
    <p:extLst>
      <p:ext uri="{BB962C8B-B14F-4D97-AF65-F5344CB8AC3E}">
        <p14:creationId xmlns:p14="http://schemas.microsoft.com/office/powerpoint/2010/main" val="205480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4FC2E-3E3B-9F42-8A5F-787C952EB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328" y="24012"/>
            <a:ext cx="11141582" cy="6408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4C6BD-AE2F-9E45-A0B8-36C818FD7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01" y="3734308"/>
            <a:ext cx="2830190" cy="3223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B177F-698A-3242-BDB3-590A9776C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42476"/>
            <a:ext cx="2603500" cy="332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chemeClr val="bg1">
                    <a:lumMod val="95000"/>
                  </a:schemeClr>
                </a:solidFill>
              </a:rPr>
              <a:t>The ASKAP philosophy </a:t>
            </a:r>
          </a:p>
        </p:txBody>
      </p:sp>
    </p:spTree>
    <p:extLst>
      <p:ext uri="{BB962C8B-B14F-4D97-AF65-F5344CB8AC3E}">
        <p14:creationId xmlns:p14="http://schemas.microsoft.com/office/powerpoint/2010/main" val="60520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The ASKAP </a:t>
            </a:r>
            <a:r>
              <a:rPr lang="en-AU" sz="2800" dirty="0">
                <a:solidFill>
                  <a:srgbClr val="FF0000"/>
                </a:solidFill>
              </a:rPr>
              <a:t>POL CAL </a:t>
            </a:r>
            <a:r>
              <a:rPr lang="en-AU" sz="2800" dirty="0"/>
              <a:t>philosophy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616BBA-4246-2649-95DC-119E2C9AD86A}"/>
              </a:ext>
            </a:extLst>
          </p:cNvPr>
          <p:cNvSpPr txBox="1">
            <a:spLocks/>
          </p:cNvSpPr>
          <p:nvPr/>
        </p:nvSpPr>
        <p:spPr>
          <a:xfrm>
            <a:off x="383860" y="980728"/>
            <a:ext cx="8652636" cy="43924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0" dirty="0"/>
              <a:t>- No pol/sec </a:t>
            </a:r>
            <a:r>
              <a:rPr lang="en-AU" sz="2000" b="0" dirty="0" err="1"/>
              <a:t>cals</a:t>
            </a:r>
            <a:r>
              <a:rPr lang="en-AU" sz="2000" b="0" dirty="0"/>
              <a:t> for ASKAP observations (overheads for 36 beams)</a:t>
            </a:r>
          </a:p>
          <a:p>
            <a:endParaRPr lang="en-AU" sz="2000" b="0" dirty="0"/>
          </a:p>
          <a:p>
            <a:r>
              <a:rPr lang="en-AU" sz="2000" b="0" dirty="0"/>
              <a:t>- So: </a:t>
            </a:r>
          </a:p>
          <a:p>
            <a:endParaRPr lang="en-A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Flux + </a:t>
            </a:r>
            <a:r>
              <a:rPr lang="en-AU" sz="2000" b="0" dirty="0" err="1"/>
              <a:t>bp</a:t>
            </a:r>
            <a:r>
              <a:rPr lang="en-AU" sz="2000" b="0" dirty="0"/>
              <a:t> + (on-beam-axis) leakage from B1934-638 primary </a:t>
            </a:r>
            <a:r>
              <a:rPr lang="en-AU" sz="2000" b="0" dirty="0" err="1"/>
              <a:t>cal</a:t>
            </a:r>
            <a:endParaRPr lang="en-AU" sz="2000" b="0" dirty="0"/>
          </a:p>
          <a:p>
            <a:endParaRPr lang="en-AU" sz="2000" b="0" dirty="0"/>
          </a:p>
          <a:p>
            <a:r>
              <a:rPr lang="en-AU" sz="2000" b="0" dirty="0"/>
              <a:t>- But still need to </a:t>
            </a:r>
            <a:r>
              <a:rPr lang="en-AU" sz="2000" b="0" dirty="0" err="1"/>
              <a:t>cal</a:t>
            </a:r>
            <a:r>
              <a:rPr lang="en-AU" sz="2000" b="0" dirty="0"/>
              <a:t>:</a:t>
            </a:r>
          </a:p>
          <a:p>
            <a:endParaRPr lang="en-A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XY phase (1934 is unpolarised)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Off-axis pol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Ionospheric Faraday rotation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0" dirty="0"/>
          </a:p>
          <a:p>
            <a:r>
              <a:rPr lang="en-AU" sz="2000" b="0" dirty="0"/>
              <a:t>- XY phase is the big first order effect</a:t>
            </a:r>
          </a:p>
          <a:p>
            <a:r>
              <a:rPr lang="en-AU" sz="2000" b="0" dirty="0"/>
              <a:t>- Use ‘rotated PAFs method’ to solve for (”</a:t>
            </a:r>
            <a:r>
              <a:rPr lang="en-AU" sz="2000" b="0" dirty="0" err="1"/>
              <a:t>process_polcal.py</a:t>
            </a:r>
            <a:r>
              <a:rPr lang="en-AU" sz="2000" b="0" dirty="0"/>
              <a:t>” pipeline)</a:t>
            </a:r>
          </a:p>
        </p:txBody>
      </p:sp>
    </p:spTree>
    <p:extLst>
      <p:ext uri="{BB962C8B-B14F-4D97-AF65-F5344CB8AC3E}">
        <p14:creationId xmlns:p14="http://schemas.microsoft.com/office/powerpoint/2010/main" val="660776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5062-CC96-FE44-A861-F0E92D76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The ASKAP </a:t>
            </a:r>
            <a:r>
              <a:rPr lang="en-AU" sz="2800" dirty="0">
                <a:solidFill>
                  <a:srgbClr val="FF0000"/>
                </a:solidFill>
              </a:rPr>
              <a:t>POL CAL </a:t>
            </a:r>
            <a:r>
              <a:rPr lang="en-AU" sz="2800" dirty="0"/>
              <a:t>philosophy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616BBA-4246-2649-95DC-119E2C9AD86A}"/>
              </a:ext>
            </a:extLst>
          </p:cNvPr>
          <p:cNvSpPr txBox="1">
            <a:spLocks/>
          </p:cNvSpPr>
          <p:nvPr/>
        </p:nvSpPr>
        <p:spPr>
          <a:xfrm>
            <a:off x="383860" y="980728"/>
            <a:ext cx="8652636" cy="43924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0" dirty="0"/>
              <a:t>- No pol/sec </a:t>
            </a:r>
            <a:r>
              <a:rPr lang="en-AU" sz="2000" b="0" dirty="0" err="1"/>
              <a:t>cals</a:t>
            </a:r>
            <a:r>
              <a:rPr lang="en-AU" sz="2000" b="0" dirty="0"/>
              <a:t> for ASKAP observations (overheads for 36 beams)</a:t>
            </a:r>
          </a:p>
          <a:p>
            <a:endParaRPr lang="en-AU" sz="2000" b="0" dirty="0"/>
          </a:p>
          <a:p>
            <a:r>
              <a:rPr lang="en-AU" sz="2000" b="0" dirty="0"/>
              <a:t>- So: </a:t>
            </a:r>
          </a:p>
          <a:p>
            <a:endParaRPr lang="en-A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Flux + </a:t>
            </a:r>
            <a:r>
              <a:rPr lang="en-AU" sz="2000" b="0" dirty="0" err="1"/>
              <a:t>bp</a:t>
            </a:r>
            <a:r>
              <a:rPr lang="en-AU" sz="2000" b="0" dirty="0"/>
              <a:t> + (on-beam-axis) leakage from B1934-638 primary </a:t>
            </a:r>
            <a:r>
              <a:rPr lang="en-AU" sz="2000" b="0" dirty="0" err="1"/>
              <a:t>cal</a:t>
            </a:r>
            <a:endParaRPr lang="en-AU" sz="2000" b="0" dirty="0"/>
          </a:p>
          <a:p>
            <a:endParaRPr lang="en-AU" sz="2000" b="0" dirty="0"/>
          </a:p>
          <a:p>
            <a:r>
              <a:rPr lang="en-AU" sz="2000" b="0" dirty="0"/>
              <a:t>- But still need to </a:t>
            </a:r>
            <a:r>
              <a:rPr lang="en-AU" sz="2000" b="0" dirty="0" err="1"/>
              <a:t>cal</a:t>
            </a:r>
            <a:r>
              <a:rPr lang="en-AU" sz="2000" b="0" dirty="0"/>
              <a:t>:</a:t>
            </a:r>
          </a:p>
          <a:p>
            <a:endParaRPr lang="en-A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XY phase (1934 is unpolarised)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Off-axis pol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Ionospheric Faraday rotation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0" dirty="0"/>
          </a:p>
          <a:p>
            <a:r>
              <a:rPr lang="en-AU" sz="2000" b="0" dirty="0"/>
              <a:t>- XY phase is the big first order effect</a:t>
            </a:r>
          </a:p>
          <a:p>
            <a:r>
              <a:rPr lang="en-AU" sz="2000" b="0" dirty="0"/>
              <a:t>- Use ‘rotated PAFs method’ to solve for (”</a:t>
            </a:r>
            <a:r>
              <a:rPr lang="en-AU" sz="2000" b="0" dirty="0" err="1"/>
              <a:t>process_polcal.py</a:t>
            </a:r>
            <a:r>
              <a:rPr lang="en-AU" sz="2000" b="0" dirty="0"/>
              <a:t>” pipeline)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9BB05-F9CC-6641-BEF2-0C362891381D}"/>
              </a:ext>
            </a:extLst>
          </p:cNvPr>
          <p:cNvSpPr txBox="1"/>
          <p:nvPr/>
        </p:nvSpPr>
        <p:spPr>
          <a:xfrm>
            <a:off x="3491880" y="5510353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OBSOLETE!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9B7C8DF-BC53-9A49-A49D-30E65C042D1F}"/>
              </a:ext>
            </a:extLst>
          </p:cNvPr>
          <p:cNvSpPr/>
          <p:nvPr/>
        </p:nvSpPr>
        <p:spPr>
          <a:xfrm>
            <a:off x="4301431" y="5333773"/>
            <a:ext cx="576064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8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492896"/>
            <a:ext cx="8461374" cy="852487"/>
          </a:xfrm>
        </p:spPr>
        <p:txBody>
          <a:bodyPr>
            <a:normAutofit fontScale="90000"/>
          </a:bodyPr>
          <a:lstStyle/>
          <a:p>
            <a:r>
              <a:rPr lang="en-AU" sz="2800" dirty="0"/>
              <a:t>Where we’re at:</a:t>
            </a:r>
            <a:br>
              <a:rPr lang="en-AU" sz="2800" dirty="0"/>
            </a:br>
            <a:r>
              <a:rPr lang="en-AU" sz="2800" dirty="0"/>
              <a:t>Current methods and results for pol processing</a:t>
            </a:r>
          </a:p>
        </p:txBody>
      </p:sp>
    </p:spTree>
    <p:extLst>
      <p:ext uri="{BB962C8B-B14F-4D97-AF65-F5344CB8AC3E}">
        <p14:creationId xmlns:p14="http://schemas.microsoft.com/office/powerpoint/2010/main" val="69965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87BB78-0B5A-2544-ADA0-5FD6E0F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en-AU" sz="2800" dirty="0"/>
              <a:t>XY-phase </a:t>
            </a:r>
            <a:r>
              <a:rPr lang="en-AU" sz="2800" dirty="0" err="1"/>
              <a:t>cal</a:t>
            </a:r>
            <a:r>
              <a:rPr lang="en-AU" sz="2800" dirty="0"/>
              <a:t> directly via beamforming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9DA15-AE51-B54C-A966-2B1E207C6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7125"/>
            <a:ext cx="7416824" cy="5710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327AFF-685C-FE4A-B02C-40F28FDD4C25}"/>
              </a:ext>
            </a:extLst>
          </p:cNvPr>
          <p:cNvSpPr txBox="1">
            <a:spLocks/>
          </p:cNvSpPr>
          <p:nvPr/>
        </p:nvSpPr>
        <p:spPr>
          <a:xfrm>
            <a:off x="358776" y="843707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0" dirty="0"/>
              <a:t>ASKAP on-dish noise radiator (ODC)</a:t>
            </a:r>
          </a:p>
        </p:txBody>
      </p:sp>
    </p:spTree>
    <p:extLst>
      <p:ext uri="{BB962C8B-B14F-4D97-AF65-F5344CB8AC3E}">
        <p14:creationId xmlns:p14="http://schemas.microsoft.com/office/powerpoint/2010/main" val="3848926952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67635</TotalTime>
  <Words>1410</Words>
  <Application>Microsoft Macintosh PowerPoint</Application>
  <PresentationFormat>On-screen Show (4:3)</PresentationFormat>
  <Paragraphs>247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Noto Sans Symbols</vt:lpstr>
      <vt:lpstr>Wingdings</vt:lpstr>
      <vt:lpstr>CSIRO Theme</vt:lpstr>
      <vt:lpstr>ASKAP polarisation calibration and characterisation: The state of play</vt:lpstr>
      <vt:lpstr>Whetting the collective appetite…</vt:lpstr>
      <vt:lpstr>Whetting the collective appetite…</vt:lpstr>
      <vt:lpstr>Whetting the collective appetite…</vt:lpstr>
      <vt:lpstr>The ASKAP philosophy </vt:lpstr>
      <vt:lpstr>The ASKAP POL CAL philosophy</vt:lpstr>
      <vt:lpstr>The ASKAP POL CAL philosophy</vt:lpstr>
      <vt:lpstr>Where we’re at: Current methods and results for pol processing</vt:lpstr>
      <vt:lpstr>XY-phase cal directly via beamforming</vt:lpstr>
      <vt:lpstr>XY-phase cal directly via beamforming</vt:lpstr>
      <vt:lpstr>XY-phase cal directly via beamforming</vt:lpstr>
      <vt:lpstr>Uncalibrated on-axis leakages, post beamforming</vt:lpstr>
      <vt:lpstr>Pol data quality (post-on-axis cal)</vt:lpstr>
      <vt:lpstr>Pol data quality (post-on-axis cal)</vt:lpstr>
      <vt:lpstr>Angle consistency b/w beams</vt:lpstr>
      <vt:lpstr>Frac. pol. vs. beam position</vt:lpstr>
      <vt:lpstr>Where we’re going: Impending/future methods and measurements for ASKAP pol. obs.</vt:lpstr>
      <vt:lpstr>Leakage considerations</vt:lpstr>
      <vt:lpstr>Possibility to calibrate on-axis leakage via beamforming</vt:lpstr>
      <vt:lpstr>PowerPoint Presentation</vt:lpstr>
      <vt:lpstr>Alternative: Off-axis pol corrections in image plane</vt:lpstr>
      <vt:lpstr>PowerPoint Presentation</vt:lpstr>
      <vt:lpstr>Alternative: Off-axis pol corrections in image plane</vt:lpstr>
      <vt:lpstr>(Eventual) alternative (?): AW-projection</vt:lpstr>
      <vt:lpstr>Practical outstanding issues</vt:lpstr>
      <vt:lpstr>Calibration: Incorporate on-axis leakage cal. in ASKAP data proc. pipeline</vt:lpstr>
      <vt:lpstr>Calibration: Abs. pol. angle</vt:lpstr>
      <vt:lpstr>Calibration: Off-axis cross-pol response</vt:lpstr>
      <vt:lpstr>Calibration: Ion. FR </vt:lpstr>
      <vt:lpstr>Data proc: Channelisation + CLEANing</vt:lpstr>
      <vt:lpstr>Data proc: Common-resolution convolution</vt:lpstr>
      <vt:lpstr>Data proc: Polarisation DQA</vt:lpstr>
      <vt:lpstr>Characterisation: Off axis leakage</vt:lpstr>
      <vt:lpstr>Characterisation: Ion. FR </vt:lpstr>
      <vt:lpstr>Take-aways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944</cp:revision>
  <cp:lastPrinted>2016-07-05T02:23:00Z</cp:lastPrinted>
  <dcterms:created xsi:type="dcterms:W3CDTF">2016-06-25T05:13:45Z</dcterms:created>
  <dcterms:modified xsi:type="dcterms:W3CDTF">2019-05-26T22:37:44Z</dcterms:modified>
</cp:coreProperties>
</file>